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aleway" charset="1" panose="00000000000000000000"/>
      <p:regular r:id="rId10"/>
    </p:embeddedFont>
    <p:embeddedFont>
      <p:font typeface="Raleway Bold" charset="1" panose="00000000000000000000"/>
      <p:regular r:id="rId11"/>
    </p:embeddedFont>
    <p:embeddedFont>
      <p:font typeface="Raleway Italics" charset="1" panose="00000000000000000000"/>
      <p:regular r:id="rId12"/>
    </p:embeddedFont>
    <p:embeddedFont>
      <p:font typeface="Raleway Bold Italics" charset="1" panose="00000000000000000000"/>
      <p:regular r:id="rId13"/>
    </p:embeddedFont>
    <p:embeddedFont>
      <p:font typeface="Raleway Thin" charset="1" panose="00000000000000000000"/>
      <p:regular r:id="rId14"/>
    </p:embeddedFont>
    <p:embeddedFont>
      <p:font typeface="Raleway Thin Italics" charset="1" panose="00000000000000000000"/>
      <p:regular r:id="rId15"/>
    </p:embeddedFont>
    <p:embeddedFont>
      <p:font typeface="Raleway Extra-Light" charset="1" panose="00000000000000000000"/>
      <p:regular r:id="rId16"/>
    </p:embeddedFont>
    <p:embeddedFont>
      <p:font typeface="Raleway Extra-Light Italics" charset="1" panose="00000000000000000000"/>
      <p:regular r:id="rId17"/>
    </p:embeddedFont>
    <p:embeddedFont>
      <p:font typeface="Raleway Light" charset="1" panose="00000000000000000000"/>
      <p:regular r:id="rId18"/>
    </p:embeddedFont>
    <p:embeddedFont>
      <p:font typeface="Raleway Light Italics" charset="1" panose="00000000000000000000"/>
      <p:regular r:id="rId19"/>
    </p:embeddedFont>
    <p:embeddedFont>
      <p:font typeface="Raleway Medium" charset="1" panose="00000000000000000000"/>
      <p:regular r:id="rId20"/>
    </p:embeddedFont>
    <p:embeddedFont>
      <p:font typeface="Raleway Medium Italics" charset="1" panose="00000000000000000000"/>
      <p:regular r:id="rId21"/>
    </p:embeddedFont>
    <p:embeddedFont>
      <p:font typeface="Raleway Semi-Bold" charset="1" panose="00000000000000000000"/>
      <p:regular r:id="rId22"/>
    </p:embeddedFont>
    <p:embeddedFont>
      <p:font typeface="Raleway Semi-Bold Italics" charset="1" panose="00000000000000000000"/>
      <p:regular r:id="rId23"/>
    </p:embeddedFont>
    <p:embeddedFont>
      <p:font typeface="Raleway Ultra-Bold" charset="1" panose="00000000000000000000"/>
      <p:regular r:id="rId24"/>
    </p:embeddedFont>
    <p:embeddedFont>
      <p:font typeface="Raleway Ultra-Bold Italics" charset="1" panose="00000000000000000000"/>
      <p:regular r:id="rId25"/>
    </p:embeddedFont>
    <p:embeddedFont>
      <p:font typeface="Raleway Heavy" charset="1" panose="00000000000000000000"/>
      <p:regular r:id="rId26"/>
    </p:embeddedFont>
    <p:embeddedFont>
      <p:font typeface="Raleway Heavy Italics" charset="1" panose="00000000000000000000"/>
      <p:regular r:id="rId27"/>
    </p:embeddedFont>
    <p:embeddedFont>
      <p:font typeface="Canva Sans" charset="1" panose="020B0503030501040103"/>
      <p:regular r:id="rId28"/>
    </p:embeddedFont>
    <p:embeddedFont>
      <p:font typeface="Canva Sans Bold" charset="1" panose="020B0803030501040103"/>
      <p:regular r:id="rId29"/>
    </p:embeddedFont>
    <p:embeddedFont>
      <p:font typeface="Canva Sans Italics" charset="1" panose="020B0503030501040103"/>
      <p:regular r:id="rId30"/>
    </p:embeddedFont>
    <p:embeddedFont>
      <p:font typeface="Canva Sans Bold Italics" charset="1" panose="020B0803030501040103"/>
      <p:regular r:id="rId31"/>
    </p:embeddedFont>
    <p:embeddedFont>
      <p:font typeface="Canva Sans Medium" charset="1" panose="020B0603030501040103"/>
      <p:regular r:id="rId32"/>
    </p:embeddedFont>
    <p:embeddedFont>
      <p:font typeface="Canva Sans Medium Italics" charset="1" panose="020B0603030501040103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http://testasp.vulnweb.com/showforum.asp?id=0%20OR%2017-7%3d10" TargetMode="External" Type="http://schemas.openxmlformats.org/officeDocument/2006/relationships/hyperlink"/><Relationship Id="rId4" Target="http://testasp.vulnweb.com/showforum.asp?id=0%20OR%2017-7%3d10" TargetMode="External" Type="http://schemas.openxmlformats.org/officeDocument/2006/relationships/hyperlink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iki.owasp.org/index.php/SQL_injection" TargetMode="External" Type="http://schemas.openxmlformats.org/officeDocument/2006/relationships/hyperlink"/><Relationship Id="rId3" Target="https://www.invicti.com/blog/web-security/sql-injection-cheat-sheet/" TargetMode="External" Type="http://schemas.openxmlformats.org/officeDocument/2006/relationships/hyperlink"/><Relationship Id="rId4" Target="https://www.invicti.com/blog/web-security/sql-injection-vulnerability/" TargetMode="External" Type="http://schemas.openxmlformats.org/officeDocument/2006/relationships/hyperlink"/><Relationship Id="rId5" Target="https://bobby-tables.com" TargetMode="External" Type="http://schemas.openxmlformats.org/officeDocument/2006/relationships/hyperlink"/><Relationship Id="rId6" Target="https://wiki.owasp.org/index.php/SQL_Injection_Prevention_Cheat_Sheet" TargetMode="External" Type="http://schemas.openxmlformats.org/officeDocument/2006/relationships/hyperlink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http://testasp.vulnweb.com/showforum.asp?id=0%20OR%2017-7%3d10" TargetMode="External" Type="http://schemas.openxmlformats.org/officeDocument/2006/relationships/hyperlink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iki.owasp.org/index.php/SQL_injection" TargetMode="External" Type="http://schemas.openxmlformats.org/officeDocument/2006/relationships/hyperlink"/><Relationship Id="rId3" Target="https://www.invicti.com/blog/web-security/sql-injection-cheat-sheet/" TargetMode="External" Type="http://schemas.openxmlformats.org/officeDocument/2006/relationships/hyperlink"/><Relationship Id="rId4" Target="https://www.invicti.com/blog/web-security/sql-injection-vulnerability/" TargetMode="External" Type="http://schemas.openxmlformats.org/officeDocument/2006/relationships/hyperlink"/><Relationship Id="rId5" Target="https://bobby-tables.com" TargetMode="External" Type="http://schemas.openxmlformats.org/officeDocument/2006/relationships/hyperlink"/><Relationship Id="rId6" Target="https://wiki.owasp.org/index.php/SQL_Injection_Prevention_Cheat_Sheet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08050" y="2014066"/>
            <a:ext cx="5746778" cy="6258867"/>
          </a:xfrm>
          <a:custGeom>
            <a:avLst/>
            <a:gdLst/>
            <a:ahLst/>
            <a:cxnLst/>
            <a:rect r="r" b="b" t="t" l="l"/>
            <a:pathLst>
              <a:path h="6258867" w="5746778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19200" y="2667470"/>
            <a:ext cx="8380612" cy="2904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16"/>
              </a:lnSpc>
            </a:pPr>
            <a:r>
              <a:rPr lang="en-US" sz="12240" spc="-563">
                <a:solidFill>
                  <a:srgbClr val="00694C"/>
                </a:solidFill>
                <a:latin typeface="Raleway Medium"/>
              </a:rPr>
              <a:t>Vulnerability</a:t>
            </a:r>
          </a:p>
          <a:p>
            <a:pPr marL="0" indent="0" lvl="1">
              <a:lnSpc>
                <a:spcPts val="11016"/>
              </a:lnSpc>
            </a:pPr>
            <a:r>
              <a:rPr lang="en-US" sz="12240" spc="-563">
                <a:solidFill>
                  <a:srgbClr val="00694C"/>
                </a:solidFill>
                <a:latin typeface="Raleway Medium"/>
              </a:rPr>
              <a:t>Report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5678" y="6891392"/>
            <a:ext cx="917950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</a:rPr>
              <a:t>Internship studio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9200" y="8877297"/>
            <a:ext cx="9179504" cy="38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2700"/>
              </a:lnSpc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http://testasp.vulnweb.com/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9200" y="1104900"/>
            <a:ext cx="9179504" cy="38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2700"/>
              </a:lnSpc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Presented by Monu Dhakad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9200" y="2646761"/>
            <a:ext cx="8144502" cy="5212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13331"/>
              </a:lnSpc>
            </a:pPr>
            <a:r>
              <a:rPr lang="en-US" sz="14812" spc="-681">
                <a:solidFill>
                  <a:srgbClr val="00694C"/>
                </a:solidFill>
                <a:latin typeface="Raleway Medium"/>
              </a:rPr>
              <a:t>Thank you very much!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9200" y="8877297"/>
            <a:ext cx="9179504" cy="38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2700"/>
              </a:lnSpc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monudhakad2332005@gmail.com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9200" y="1104900"/>
            <a:ext cx="9179504" cy="38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2700"/>
              </a:lnSpc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Presented by Monu Dhakad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67657" y="1376536"/>
            <a:ext cx="5561408" cy="7533927"/>
          </a:xfrm>
          <a:custGeom>
            <a:avLst/>
            <a:gdLst/>
            <a:ahLst/>
            <a:cxnLst/>
            <a:rect r="r" b="b" t="t" l="l"/>
            <a:pathLst>
              <a:path h="7533927" w="5561408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46079" y="1920197"/>
            <a:ext cx="6270790" cy="6446606"/>
          </a:xfrm>
          <a:custGeom>
            <a:avLst/>
            <a:gdLst/>
            <a:ahLst/>
            <a:cxnLst/>
            <a:rect r="r" b="b" t="t" l="l"/>
            <a:pathLst>
              <a:path h="6446606" w="6270790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929408" y="542141"/>
            <a:ext cx="7924800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Introduction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2124" y="1999787"/>
            <a:ext cx="8989793" cy="2973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3"/>
              </a:lnSpc>
              <a:spcBef>
                <a:spcPct val="0"/>
              </a:spcBef>
            </a:pPr>
            <a:r>
              <a:rPr lang="en-US" sz="2795">
                <a:solidFill>
                  <a:srgbClr val="00694C"/>
                </a:solidFill>
                <a:latin typeface="Raleway Semi-Bold"/>
              </a:rPr>
              <a:t>As per the task’s description, this slide will contain a screenshot of Invicti-found vulnerabilities (Note that Netsparker is now renamed as Invicti), screenshots of the report that Invicti generated, and a report that I’ve created so that you can check the difference between the actual and my submitted report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13725" cy="10357720"/>
          </a:xfrm>
          <a:custGeom>
            <a:avLst/>
            <a:gdLst/>
            <a:ahLst/>
            <a:cxnLst/>
            <a:rect r="r" b="b" t="t" l="l"/>
            <a:pathLst>
              <a:path h="10357720" w="18413725">
                <a:moveTo>
                  <a:pt x="0" y="0"/>
                </a:moveTo>
                <a:lnTo>
                  <a:pt x="18413725" y="0"/>
                </a:lnTo>
                <a:lnTo>
                  <a:pt x="18413725" y="10357720"/>
                </a:lnTo>
                <a:lnTo>
                  <a:pt x="0" y="1035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132384"/>
          </a:xfrm>
          <a:custGeom>
            <a:avLst/>
            <a:gdLst/>
            <a:ahLst/>
            <a:cxnLst/>
            <a:rect r="r" b="b" t="t" l="l"/>
            <a:pathLst>
              <a:path h="1132384" w="18288000">
                <a:moveTo>
                  <a:pt x="0" y="0"/>
                </a:moveTo>
                <a:lnTo>
                  <a:pt x="18288000" y="0"/>
                </a:lnTo>
                <a:lnTo>
                  <a:pt x="18288000" y="1132384"/>
                </a:lnTo>
                <a:lnTo>
                  <a:pt x="0" y="1132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605227"/>
            <a:ext cx="10055087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92" u="sng">
                <a:solidFill>
                  <a:srgbClr val="000000"/>
                </a:solidFill>
                <a:latin typeface="Raleway Medium"/>
                <a:hlinkClick r:id="rId3" tooltip="http://testasp.vulnweb.com/showforum.asp?id=0%20OR%2017-7%3d10"/>
              </a:rPr>
              <a:t>URL  </a:t>
            </a:r>
            <a:r>
              <a:rPr lang="en-US" sz="2000" spc="-92">
                <a:solidFill>
                  <a:srgbClr val="000000"/>
                </a:solidFill>
                <a:latin typeface="Raleway"/>
              </a:rPr>
              <a:t>                             :    </a:t>
            </a:r>
            <a:r>
              <a:rPr lang="en-US" sz="2000" spc="-92" u="sng">
                <a:solidFill>
                  <a:srgbClr val="000000"/>
                </a:solidFill>
                <a:latin typeface="Raleway Medium"/>
                <a:hlinkClick r:id="rId4" tooltip="http://testasp.vulnweb.com/showforum.asp?id=0%20OR%2017-7%3d10"/>
              </a:rPr>
              <a:t>http://testasp.vulnweb.com/showforum.asp?id=0%20OR%2017-7=10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980820"/>
            <a:ext cx="3290278" cy="356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070" spc="-95">
                <a:solidFill>
                  <a:srgbClr val="000000"/>
                </a:solidFill>
                <a:latin typeface="Raleway Medium"/>
              </a:rPr>
              <a:t>Parameter Name    :              id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354635"/>
            <a:ext cx="3108409" cy="356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8"/>
              </a:lnSpc>
              <a:spcBef>
                <a:spcPct val="0"/>
              </a:spcBef>
            </a:pPr>
            <a:r>
              <a:rPr lang="en-US" sz="2070" spc="-95">
                <a:solidFill>
                  <a:srgbClr val="000000"/>
                </a:solidFill>
                <a:latin typeface="Raleway Medium"/>
              </a:rPr>
              <a:t>Parameter Type       :     </a:t>
            </a:r>
            <a:r>
              <a:rPr lang="en-US" sz="2070" spc="-95">
                <a:solidFill>
                  <a:srgbClr val="000000"/>
                </a:solidFill>
                <a:latin typeface="Raleway Medium"/>
              </a:rPr>
              <a:t> GET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2797357"/>
            <a:ext cx="4581473" cy="33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8"/>
              </a:lnSpc>
            </a:pPr>
            <a:r>
              <a:rPr lang="en-US" sz="2070">
                <a:solidFill>
                  <a:srgbClr val="000000"/>
                </a:solidFill>
                <a:latin typeface="Canva Sans"/>
              </a:rPr>
              <a:t>Attack Pattern      : </a:t>
            </a:r>
            <a:r>
              <a:rPr lang="en-US" sz="2070">
                <a:solidFill>
                  <a:srgbClr val="000000"/>
                </a:solidFill>
                <a:latin typeface="Canva Sans"/>
              </a:rPr>
              <a:t>0+OR+17-7%3d10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3621079"/>
            <a:ext cx="3517113" cy="44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6"/>
              </a:lnSpc>
            </a:pPr>
            <a:r>
              <a:rPr lang="en-US" sz="2576">
                <a:solidFill>
                  <a:srgbClr val="000000"/>
                </a:solidFill>
                <a:latin typeface="Canva Sans Bold"/>
              </a:rPr>
              <a:t>Vulnerability details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36688" y="4531361"/>
            <a:ext cx="15981837" cy="619750"/>
            <a:chOff x="0" y="0"/>
            <a:chExt cx="21309117" cy="82633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21309117" cy="459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92">
                  <a:solidFill>
                    <a:srgbClr val="000000"/>
                  </a:solidFill>
                  <a:latin typeface="Raleway Medium"/>
                </a:rPr>
                <a:t>Invicti Standard identified a Boolean-Based SQL Injection, which occurs when data input by a user is interpreted as a SQL command rather  than as 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49743" y="345007"/>
              <a:ext cx="5884862" cy="4813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-96">
                  <a:solidFill>
                    <a:srgbClr val="000000"/>
                  </a:solidFill>
                  <a:latin typeface="Raleway Medium"/>
                </a:rPr>
                <a:t> normal data by the backend database.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48995" y="5205231"/>
            <a:ext cx="11608904" cy="375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-96">
                <a:solidFill>
                  <a:srgbClr val="000000"/>
                </a:solidFill>
                <a:latin typeface="Raleway Medium"/>
              </a:rPr>
              <a:t>This is an extremely common vulnerability and its successful exploitation can have critical implications.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48995" y="5694814"/>
            <a:ext cx="15869530" cy="608662"/>
            <a:chOff x="0" y="0"/>
            <a:chExt cx="21159374" cy="81154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21159374" cy="4254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97"/>
                </a:lnSpc>
                <a:spcBef>
                  <a:spcPct val="0"/>
                </a:spcBef>
              </a:pPr>
              <a:r>
                <a:rPr lang="en-US" sz="1926" spc="-88" strike="noStrike" u="none">
                  <a:solidFill>
                    <a:srgbClr val="000000"/>
                  </a:solidFill>
                  <a:latin typeface="Raleway Medium"/>
                </a:rPr>
                <a:t>Invicti Standard confirmed the vulnerability by executing a test SQL query on the backend database. In these tests, SQL injection was not obvious, but the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30223"/>
              <a:ext cx="19034522" cy="4813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-96">
                  <a:solidFill>
                    <a:srgbClr val="000000"/>
                  </a:solidFill>
                  <a:latin typeface="Raleway Medium"/>
                </a:rPr>
                <a:t>different responses from the page based on the injection test allowed Invicti Standard to identify and confirm the SQL injection.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36688" y="6501648"/>
            <a:ext cx="1127373" cy="44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6"/>
              </a:lnSpc>
              <a:spcBef>
                <a:spcPct val="0"/>
              </a:spcBef>
            </a:pPr>
            <a:r>
              <a:rPr lang="en-US" sz="2576" strike="noStrike" u="none">
                <a:solidFill>
                  <a:srgbClr val="000000"/>
                </a:solidFill>
                <a:latin typeface="Canva Sans Bold"/>
              </a:rPr>
              <a:t>Impact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348995" y="7493482"/>
            <a:ext cx="16201579" cy="619756"/>
            <a:chOff x="0" y="0"/>
            <a:chExt cx="21602105" cy="82634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21602105" cy="459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92" strike="noStrike" u="none">
                  <a:solidFill>
                    <a:srgbClr val="000000"/>
                  </a:solidFill>
                  <a:latin typeface="Raleway Medium"/>
                </a:rPr>
                <a:t>Depending on the backend database, the database connection settings, and the operating system, an attacker can mount one or more of the following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8157" y="345014"/>
              <a:ext cx="4230688" cy="4813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-96" strike="noStrike" u="none">
                  <a:solidFill>
                    <a:srgbClr val="000000"/>
                  </a:solidFill>
                  <a:latin typeface="Raleway Medium"/>
                </a:rPr>
                <a:t>type of attacks successfully: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53482" y="8227538"/>
            <a:ext cx="8055983" cy="585724"/>
            <a:chOff x="0" y="0"/>
            <a:chExt cx="10741310" cy="78096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47625"/>
              <a:ext cx="10741310" cy="438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25324" indent="-212662" lvl="1">
                <a:lnSpc>
                  <a:spcPts val="275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70" spc="-90" strike="noStrike" u="none">
                  <a:solidFill>
                    <a:srgbClr val="000000"/>
                  </a:solidFill>
                  <a:latin typeface="Raleway Medium"/>
                </a:rPr>
                <a:t>Reading, updating and deleting arbitrary data/tables from the database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342858"/>
              <a:ext cx="8799909" cy="438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25324" indent="-212662" lvl="1">
                <a:lnSpc>
                  <a:spcPts val="275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70" spc="-90" strike="noStrike" u="none">
                  <a:solidFill>
                    <a:srgbClr val="000000"/>
                  </a:solidFill>
                  <a:latin typeface="Raleway Medium"/>
                </a:rPr>
                <a:t>Executing commands on the underlying operating system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3997" y="454285"/>
            <a:ext cx="15770087" cy="2384158"/>
            <a:chOff x="0" y="0"/>
            <a:chExt cx="21026783" cy="317887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57150"/>
              <a:ext cx="3278386" cy="579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6"/>
                </a:lnSpc>
                <a:spcBef>
                  <a:spcPct val="0"/>
                </a:spcBef>
              </a:pPr>
              <a:r>
                <a:rPr lang="en-US" sz="2576" strike="noStrike" u="none">
                  <a:solidFill>
                    <a:srgbClr val="000000"/>
                  </a:solidFill>
                  <a:latin typeface="Canva Sans Bold"/>
                </a:rPr>
                <a:t>Actions to Take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708737"/>
              <a:ext cx="4566444" cy="459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31815" indent="-215908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92" strike="noStrike" u="none">
                  <a:solidFill>
                    <a:srgbClr val="000000"/>
                  </a:solidFill>
                  <a:latin typeface="Raleway Medium"/>
                </a:rPr>
                <a:t>See the remedy for solution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110902"/>
              <a:ext cx="20386261" cy="459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31815" indent="-215908" lvl="1">
                <a:lnSpc>
                  <a:spcPts val="2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0" spc="-92" strike="noStrike" u="none">
                  <a:solidFill>
                    <a:srgbClr val="000000"/>
                  </a:solidFill>
                  <a:latin typeface="Raleway Medium"/>
                </a:rPr>
                <a:t>If you are not using a database access layer (DAL), consider using one. This will help you centralize the issue. You can also use ORM (object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574261" y="1513066"/>
              <a:ext cx="18632488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92">
                  <a:solidFill>
                    <a:srgbClr val="000000"/>
                  </a:solidFill>
                  <a:latin typeface="Raleway Medium"/>
                </a:rPr>
                <a:t>relational mapping). Most of the ORM systems use only parameterized queries and this can solve the whole SQL injection problem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915232"/>
              <a:ext cx="21026783" cy="459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31815" indent="-215908" lvl="1">
                <a:lnSpc>
                  <a:spcPts val="2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0" spc="-92" strike="noStrike" u="none">
                  <a:solidFill>
                    <a:srgbClr val="000000"/>
                  </a:solidFill>
                  <a:latin typeface="Raleway Medium"/>
                </a:rPr>
                <a:t>Locate all of the dynamically generated SQL queries and convert them to parameterized queries. (If you decide to use a DAL/ORM, change all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74261" y="2317397"/>
              <a:ext cx="5641777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92" strike="noStrike" u="none">
                  <a:solidFill>
                    <a:srgbClr val="000000"/>
                  </a:solidFill>
                  <a:latin typeface="Raleway Medium"/>
                </a:rPr>
                <a:t>legacy code to use these new libraries.)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719563"/>
              <a:ext cx="16612791" cy="459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31815" indent="-215908" lvl="1">
                <a:lnSpc>
                  <a:spcPts val="2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0" spc="-92" strike="noStrike" u="none">
                  <a:solidFill>
                    <a:srgbClr val="000000"/>
                  </a:solidFill>
                  <a:latin typeface="Raleway Medium"/>
                </a:rPr>
                <a:t>Use your weblogs and application logs to see if there were any previous but undetected attacks to this resource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93997" y="3207170"/>
            <a:ext cx="1306711" cy="44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6"/>
              </a:lnSpc>
              <a:spcBef>
                <a:spcPct val="0"/>
              </a:spcBef>
            </a:pPr>
            <a:r>
              <a:rPr lang="en-US" sz="2576" strike="noStrike" u="none">
                <a:solidFill>
                  <a:srgbClr val="000000"/>
                </a:solidFill>
                <a:latin typeface="Canva Sans Bold"/>
              </a:rPr>
              <a:t>Remedy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4692" y="3786545"/>
            <a:ext cx="17039704" cy="35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92" strike="noStrike" u="none">
                <a:solidFill>
                  <a:srgbClr val="000000"/>
                </a:solidFill>
                <a:latin typeface="Raleway Medium"/>
              </a:rPr>
              <a:t>The best way to protect your code against SQL injections is using parameterized queries (prepared statements). Almost all modern languages provide built-in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4692" y="4088168"/>
            <a:ext cx="12237952" cy="35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92">
                <a:solidFill>
                  <a:srgbClr val="000000"/>
                </a:solidFill>
                <a:latin typeface="Raleway Medium"/>
              </a:rPr>
              <a:t>libraries</a:t>
            </a:r>
            <a:r>
              <a:rPr lang="en-US" sz="2000" spc="-92">
                <a:solidFill>
                  <a:srgbClr val="000000"/>
                </a:solidFill>
                <a:latin typeface="Raleway Medium"/>
              </a:rPr>
              <a:t> </a:t>
            </a:r>
            <a:r>
              <a:rPr lang="en-US" sz="2000" spc="-92" strike="noStrike" u="none">
                <a:solidFill>
                  <a:srgbClr val="000000"/>
                </a:solidFill>
                <a:latin typeface="Raleway Medium"/>
              </a:rPr>
              <a:t>for this. Wherever possible, do not create dynamic SQL queries or SQL queries with string concatenation.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3997" y="4694591"/>
            <a:ext cx="6741914" cy="44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6"/>
              </a:lnSpc>
              <a:spcBef>
                <a:spcPct val="0"/>
              </a:spcBef>
            </a:pPr>
            <a:r>
              <a:rPr lang="en-US" sz="2576" strike="noStrike" u="none">
                <a:solidFill>
                  <a:srgbClr val="000000"/>
                </a:solidFill>
                <a:latin typeface="Canva Sans Bold"/>
              </a:rPr>
              <a:t>Required Skills for Successful Exploitation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4692" y="5391150"/>
            <a:ext cx="16270612" cy="35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92" strike="noStrike" u="none">
                <a:solidFill>
                  <a:srgbClr val="000000"/>
                </a:solidFill>
                <a:latin typeface="Raleway Medium"/>
              </a:rPr>
              <a:t>There are numerous freely available tools to exploit SQL injection vulnerabilities. This is a complex area with many dependencies; however, it should be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8132" y="5692773"/>
            <a:ext cx="16511736" cy="35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92" strike="noStrike" u="none">
                <a:solidFill>
                  <a:srgbClr val="000000"/>
                </a:solidFill>
                <a:latin typeface="Raleway Medium"/>
              </a:rPr>
              <a:t>noted that the numerous resources available in this area have raised both attacker awareness of the issues and their ability to discover and leverage them.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17809" y="6356346"/>
            <a:ext cx="3473500" cy="1480780"/>
            <a:chOff x="0" y="0"/>
            <a:chExt cx="4631333" cy="197437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4277519" cy="579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6"/>
                </a:lnSpc>
                <a:spcBef>
                  <a:spcPct val="0"/>
                </a:spcBef>
              </a:pPr>
              <a:r>
                <a:rPr lang="en-US" sz="2576" strike="noStrike" u="none">
                  <a:solidFill>
                    <a:srgbClr val="000000"/>
                  </a:solidFill>
                  <a:latin typeface="Canva Sans Bold"/>
                </a:rPr>
                <a:t>External References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84956" y="719195"/>
              <a:ext cx="3707606" cy="459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31815" indent="-215908" lvl="1">
                <a:lnSpc>
                  <a:spcPts val="2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0" spc="-92" strike="noStrike" u="sng">
                  <a:solidFill>
                    <a:srgbClr val="000000"/>
                  </a:solidFill>
                  <a:latin typeface="Raleway Medium"/>
                  <a:hlinkClick r:id="rId2" tooltip="https://wiki.owasp.org/index.php/SQL_injection"/>
                </a:rPr>
                <a:t>OWASP SQL injection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84956" y="1112895"/>
              <a:ext cx="4318000" cy="459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31815" indent="-215908" lvl="1">
                <a:lnSpc>
                  <a:spcPts val="2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0" spc="-92" strike="noStrike" u="sng">
                  <a:solidFill>
                    <a:srgbClr val="000000"/>
                  </a:solidFill>
                  <a:latin typeface="Raleway Medium"/>
                  <a:hlinkClick r:id="rId3" tooltip="https://www.invicti.com/blog/web-security/sql-injection-cheat-sheet/"/>
                </a:rPr>
                <a:t>SQL Injection Cheat Sheet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84956" y="1515059"/>
              <a:ext cx="4346377" cy="459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31815" indent="-215908" lvl="1">
                <a:lnSpc>
                  <a:spcPts val="2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0" spc="-92" strike="noStrike" u="sng">
                  <a:solidFill>
                    <a:srgbClr val="000000"/>
                  </a:solidFill>
                  <a:latin typeface="Raleway Medium"/>
                  <a:hlinkClick r:id="rId4" tooltip="https://www.invicti.com/blog/web-security/sql-injection-vulnerability/"/>
                </a:rPr>
                <a:t>SQL Injection Vulnerability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17809" y="8249879"/>
            <a:ext cx="4667250" cy="1310045"/>
            <a:chOff x="0" y="0"/>
            <a:chExt cx="6223000" cy="1746726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57150"/>
              <a:ext cx="4245769" cy="579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6"/>
                </a:lnSpc>
                <a:spcBef>
                  <a:spcPct val="0"/>
                </a:spcBef>
              </a:pPr>
              <a:r>
                <a:rPr lang="en-US" sz="2576" strike="noStrike" u="none">
                  <a:solidFill>
                    <a:srgbClr val="000000"/>
                  </a:solidFill>
                  <a:latin typeface="Canva Sans Bold"/>
                </a:rPr>
                <a:t>Remedy References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284956" y="1287412"/>
              <a:ext cx="5938044" cy="459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31815" indent="-215908" lvl="1">
                <a:lnSpc>
                  <a:spcPts val="2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0" spc="-92" strike="noStrike" u="sng">
                  <a:solidFill>
                    <a:srgbClr val="000000"/>
                  </a:solidFill>
                  <a:latin typeface="Raleway Medium"/>
                  <a:hlinkClick r:id="rId5" tooltip="https://bobby-tables.com"/>
                </a:rPr>
                <a:t>SQL injection Prevention Cheat Sheet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284956" y="719195"/>
              <a:ext cx="5641777" cy="459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31815" indent="-215908" lvl="1">
                <a:lnSpc>
                  <a:spcPts val="2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0" spc="-92" strike="noStrike" u="sng">
                  <a:solidFill>
                    <a:srgbClr val="000000"/>
                  </a:solidFill>
                  <a:latin typeface="Raleway Medium"/>
                  <a:hlinkClick r:id="rId6" tooltip="https://wiki.owasp.org/index.php/SQL_Injection_Prevention_Cheat_Sheet"/>
                </a:rPr>
                <a:t>A guide to preventing SQL injection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62943" y="148191"/>
            <a:ext cx="1668810" cy="44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6"/>
              </a:lnSpc>
              <a:spcBef>
                <a:spcPct val="0"/>
              </a:spcBef>
            </a:pPr>
            <a:r>
              <a:rPr lang="en-US" sz="2576" strike="noStrike" u="sng">
                <a:solidFill>
                  <a:srgbClr val="000000"/>
                </a:solidFill>
                <a:latin typeface="Canva Sans Bold"/>
              </a:rPr>
              <a:t>My Report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-249746" y="1028700"/>
            <a:ext cx="1853774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74679" y="1166313"/>
            <a:ext cx="1590261" cy="44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6"/>
              </a:lnSpc>
              <a:spcBef>
                <a:spcPct val="0"/>
              </a:spcBef>
            </a:pPr>
            <a:r>
              <a:rPr lang="en-US" sz="2576" strike="noStrike" u="none">
                <a:solidFill>
                  <a:srgbClr val="000000"/>
                </a:solidFill>
                <a:latin typeface="Canva Sans Bold"/>
              </a:rPr>
              <a:t>summary: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875" y="1733785"/>
            <a:ext cx="17259300" cy="35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92" strike="noStrike" u="none">
                <a:solidFill>
                  <a:srgbClr val="000000"/>
                </a:solidFill>
                <a:latin typeface="Raleway Medium"/>
              </a:rPr>
              <a:t>The website has an endpoint that is vulnerable to an injection vulnerability named -  Boolean-Based SQL injection (a type of SQL Injection), where the attacker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9204" y="2035408"/>
            <a:ext cx="15715506" cy="35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92" strike="noStrike" u="none">
                <a:solidFill>
                  <a:srgbClr val="000000"/>
                </a:solidFill>
                <a:latin typeface="Raleway Medium"/>
              </a:rPr>
              <a:t>sends SQL queries to the database, forcing the application to return a different result depending on whether the query returns a true or false result.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9204" y="2337031"/>
            <a:ext cx="8993981" cy="35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92">
                <a:solidFill>
                  <a:srgbClr val="000000"/>
                </a:solidFill>
                <a:latin typeface="Raleway Medium"/>
              </a:rPr>
              <a:t>This is a very common and critical vulnerability that can cause a very serious impact.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679" y="2829154"/>
            <a:ext cx="16977691" cy="35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92" strike="noStrike" u="none">
                <a:solidFill>
                  <a:srgbClr val="000000"/>
                </a:solidFill>
                <a:latin typeface="Raleway Medium"/>
              </a:rPr>
              <a:t>So, I ran this test where I tried a SQL query on the database behind the scenes. At first, I didn't see any obvious SQL injection, but the way the page responded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9204" y="3130778"/>
            <a:ext cx="7965281" cy="35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92">
                <a:solidFill>
                  <a:srgbClr val="000000"/>
                </a:solidFill>
                <a:latin typeface="Raleway Medium"/>
              </a:rPr>
              <a:t>during my test helped me spot and confirm the SQL injection vulnerability.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679" y="3737201"/>
            <a:ext cx="6741914" cy="44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6"/>
              </a:lnSpc>
              <a:spcBef>
                <a:spcPct val="0"/>
              </a:spcBef>
            </a:pPr>
            <a:r>
              <a:rPr lang="en-US" sz="2576" strike="noStrike" u="none">
                <a:solidFill>
                  <a:srgbClr val="000000"/>
                </a:solidFill>
                <a:latin typeface="Canva Sans Bold"/>
              </a:rPr>
              <a:t>Required Skills for Successful Exploitation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679" y="4300410"/>
            <a:ext cx="17260957" cy="35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92">
                <a:solidFill>
                  <a:srgbClr val="000000"/>
                </a:solidFill>
                <a:latin typeface="Raleway Medium"/>
              </a:rPr>
              <a:t> tons of free tools floating around help</a:t>
            </a:r>
            <a:r>
              <a:rPr lang="en-US" sz="2000" spc="-92">
                <a:solidFill>
                  <a:srgbClr val="000000"/>
                </a:solidFill>
                <a:latin typeface="Raleway Medium"/>
              </a:rPr>
              <a:t> people exploit these weaknesses in a system. It's not an easy deal, however. There's a lot to it, nut any attackers know how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9204" y="4602033"/>
            <a:ext cx="1888778" cy="35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92">
                <a:solidFill>
                  <a:srgbClr val="000000"/>
                </a:solidFill>
                <a:latin typeface="Raleway Medium"/>
              </a:rPr>
              <a:t>to deal with them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6943" y="5376729"/>
            <a:ext cx="4489252" cy="35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92">
                <a:solidFill>
                  <a:srgbClr val="000000"/>
                </a:solidFill>
                <a:latin typeface="Raleway Medium"/>
              </a:rPr>
              <a:t>at spotting and using these vulnerabilities.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59204" y="5132256"/>
            <a:ext cx="17033971" cy="1076320"/>
            <a:chOff x="0" y="0"/>
            <a:chExt cx="22711961" cy="143509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22711961" cy="459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92">
                  <a:solidFill>
                    <a:srgbClr val="000000"/>
                  </a:solidFill>
                  <a:latin typeface="Raleway Medium"/>
                </a:rPr>
                <a:t>the thing is that several tools have made it easier for attackers to get a grip on these problems They're more aware of the issues now, and they've gotten better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75779"/>
              <a:ext cx="17137123" cy="459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92">
                  <a:solidFill>
                    <a:srgbClr val="000000"/>
                  </a:solidFill>
                  <a:latin typeface="Raleway Medium"/>
                </a:rPr>
                <a:t> the more these tools are out there, the more the bad guys know about these gaps, and the more they can exploit them.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4679" y="6456226"/>
            <a:ext cx="1127373" cy="44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6"/>
              </a:lnSpc>
              <a:spcBef>
                <a:spcPct val="0"/>
              </a:spcBef>
            </a:pPr>
            <a:r>
              <a:rPr lang="en-US" sz="2576" strike="noStrike" u="none">
                <a:solidFill>
                  <a:srgbClr val="000000"/>
                </a:solidFill>
                <a:latin typeface="Canva Sans Bold"/>
              </a:rPr>
              <a:t>Impact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679" y="7152785"/>
            <a:ext cx="16429383" cy="35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92">
                <a:solidFill>
                  <a:srgbClr val="000000"/>
                </a:solidFill>
                <a:latin typeface="Raleway Medium"/>
              </a:rPr>
              <a:t>depending on what kind of database is in the background, how it's connected, and what operating system is running, any person could do a few different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6943" y="7454408"/>
            <a:ext cx="3497163" cy="35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92">
                <a:solidFill>
                  <a:srgbClr val="000000"/>
                </a:solidFill>
                <a:latin typeface="Raleway Medium"/>
              </a:rPr>
              <a:t>types of attacks that might work: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6369" y="7927481"/>
            <a:ext cx="9957941" cy="35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1815" indent="-215908" lvl="1">
              <a:lnSpc>
                <a:spcPts val="2800"/>
              </a:lnSpc>
              <a:buFont typeface="Arial"/>
              <a:buChar char="•"/>
            </a:pPr>
            <a:r>
              <a:rPr lang="en-US" sz="2000" spc="-92">
                <a:solidFill>
                  <a:srgbClr val="000000"/>
                </a:solidFill>
                <a:latin typeface="Raleway Medium"/>
              </a:rPr>
              <a:t>They could read, change, or even delete any data or tables they want from the database.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6369" y="8314829"/>
            <a:ext cx="15983610" cy="35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1815" indent="-215908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pc="-92">
                <a:solidFill>
                  <a:srgbClr val="000000"/>
                </a:solidFill>
                <a:latin typeface="Raleway Medium"/>
              </a:rPr>
              <a:t>T</a:t>
            </a:r>
            <a:r>
              <a:rPr lang="en-US" sz="2000" spc="-92" strike="noStrike" u="none">
                <a:solidFill>
                  <a:srgbClr val="000000"/>
                </a:solidFill>
                <a:latin typeface="Raleway Medium"/>
              </a:rPr>
              <a:t>hey might even be able to run commands on the actual operating system that's running everything. Like, they could make the system do things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4322" y="8616452"/>
            <a:ext cx="5178921" cy="35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92">
                <a:solidFill>
                  <a:srgbClr val="000000"/>
                </a:solidFill>
                <a:latin typeface="Raleway Medium"/>
              </a:rPr>
              <a:t>it shouldn't, just by exploiting these weaknesses.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4719" y="5317756"/>
            <a:ext cx="14299537" cy="4461040"/>
          </a:xfrm>
          <a:custGeom>
            <a:avLst/>
            <a:gdLst/>
            <a:ahLst/>
            <a:cxnLst/>
            <a:rect r="r" b="b" t="t" l="l"/>
            <a:pathLst>
              <a:path h="4461040" w="14299537">
                <a:moveTo>
                  <a:pt x="0" y="0"/>
                </a:moveTo>
                <a:lnTo>
                  <a:pt x="14299536" y="0"/>
                </a:lnTo>
                <a:lnTo>
                  <a:pt x="14299536" y="4461041"/>
                </a:lnTo>
                <a:lnTo>
                  <a:pt x="0" y="44610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8040" y="579791"/>
            <a:ext cx="2458789" cy="44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6"/>
              </a:lnSpc>
              <a:spcBef>
                <a:spcPct val="0"/>
              </a:spcBef>
            </a:pPr>
            <a:r>
              <a:rPr lang="en-US" sz="2576" strike="noStrike" u="none">
                <a:solidFill>
                  <a:srgbClr val="000000"/>
                </a:solidFill>
                <a:latin typeface="Canva Sans Bold"/>
              </a:rPr>
              <a:t>Actions to Take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91958" y="1258888"/>
            <a:ext cx="17304084" cy="2679686"/>
            <a:chOff x="0" y="0"/>
            <a:chExt cx="23072112" cy="357291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19449852" cy="459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31815" indent="-215908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92">
                  <a:solidFill>
                    <a:srgbClr val="000000"/>
                  </a:solidFill>
                  <a:latin typeface="Raleway Medium"/>
                </a:rPr>
                <a:t> if you're not already using a database access layer (DAL), you should get one. It's like a way to centralize stuff and keep things in line.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45014"/>
              <a:ext cx="23072112" cy="459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31815" indent="-215908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92">
                  <a:solidFill>
                    <a:srgbClr val="000000"/>
                  </a:solidFill>
                  <a:latin typeface="Raleway Medium"/>
                </a:rPr>
                <a:t>Another cool thing to check out is ORM (object-relational mapping). With ORM, it's mostly about using parameterized queries, which can fix up the whole SQL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561048" y="747179"/>
              <a:ext cx="14912380" cy="459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92">
                  <a:solidFill>
                    <a:srgbClr val="000000"/>
                  </a:solidFill>
                  <a:latin typeface="Raleway Medium"/>
                </a:rPr>
                <a:t>injection mess. It's like a built-in way to keep things safe and sorted when you're working with databases.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327143"/>
              <a:ext cx="22528696" cy="459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31815" indent="-215908" lvl="1">
                <a:lnSpc>
                  <a:spcPts val="2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0" spc="-92" strike="noStrike" u="none">
                  <a:solidFill>
                    <a:srgbClr val="000000"/>
                  </a:solidFill>
                  <a:latin typeface="Raleway Medium"/>
                </a:rPr>
                <a:t>Find all those SQL queries that are dynamically generated, and switch those up to use parameterized queries instead. If you decide to go with a database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61048" y="1729307"/>
              <a:ext cx="22038365" cy="459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92">
                  <a:solidFill>
                    <a:srgbClr val="000000"/>
                  </a:solidFill>
                  <a:latin typeface="Raleway Medium"/>
                </a:rPr>
                <a:t>access layer (DAL) or an object-relational mapping (ORM) thing, make sure to update all the old code to use these new libraries. It's like giving your system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15765" y="2131471"/>
              <a:ext cx="4887317" cy="459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92">
                  <a:solidFill>
                    <a:srgbClr val="000000"/>
                  </a:solidFill>
                  <a:latin typeface="Raleway Medium"/>
                </a:rPr>
                <a:t>an upgrade to keep things secure.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711436"/>
              <a:ext cx="21291826" cy="459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31815" indent="-215908" lvl="1">
                <a:lnSpc>
                  <a:spcPts val="2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0" spc="-92" strike="noStrike" u="none">
                  <a:solidFill>
                    <a:srgbClr val="000000"/>
                  </a:solidFill>
                  <a:latin typeface="Raleway Medium"/>
                </a:rPr>
                <a:t>Check out your web and app logs to see if there were any attacks on this resource before that went unnoticed. Sometimes, those logs hold clues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561048" y="3113600"/>
              <a:ext cx="8474472" cy="459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92">
                  <a:solidFill>
                    <a:srgbClr val="000000"/>
                  </a:solidFill>
                  <a:latin typeface="Raleway Medium"/>
                </a:rPr>
                <a:t>about stuff that happened but wasn't picked up at the time.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78040" y="4110024"/>
            <a:ext cx="2336899" cy="44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6"/>
              </a:lnSpc>
              <a:spcBef>
                <a:spcPct val="0"/>
              </a:spcBef>
            </a:pPr>
            <a:r>
              <a:rPr lang="en-US" sz="2576" strike="noStrike" u="none">
                <a:solidFill>
                  <a:srgbClr val="000000"/>
                </a:solidFill>
                <a:latin typeface="Canva Sans Bold"/>
              </a:rPr>
              <a:t>Vulnerabilities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6083" y="4730383"/>
            <a:ext cx="8307884" cy="35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1815" indent="-215908" lvl="1">
              <a:lnSpc>
                <a:spcPts val="2800"/>
              </a:lnSpc>
              <a:buFont typeface="Arial"/>
              <a:buChar char="•"/>
            </a:pPr>
            <a:r>
              <a:rPr lang="en-US" sz="2000" spc="-92" u="sng">
                <a:solidFill>
                  <a:srgbClr val="000000"/>
                </a:solidFill>
                <a:latin typeface="Raleway Medium"/>
                <a:hlinkClick r:id="rId3" tooltip="http://testasp.vulnweb.com/showforum.asp?id=0%20OR%2017-7%3d10"/>
              </a:rPr>
              <a:t> http://testasp.vulnweb.com/showforum.asp?id=0%20OR%2017-7%3d10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6856" y="360871"/>
            <a:ext cx="17134287" cy="9565257"/>
          </a:xfrm>
          <a:custGeom>
            <a:avLst/>
            <a:gdLst/>
            <a:ahLst/>
            <a:cxnLst/>
            <a:rect r="r" b="b" t="t" l="l"/>
            <a:pathLst>
              <a:path h="9565257" w="17134287">
                <a:moveTo>
                  <a:pt x="0" y="0"/>
                </a:moveTo>
                <a:lnTo>
                  <a:pt x="17134288" y="0"/>
                </a:lnTo>
                <a:lnTo>
                  <a:pt x="17134288" y="9565258"/>
                </a:lnTo>
                <a:lnTo>
                  <a:pt x="0" y="9565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9692" y="775671"/>
            <a:ext cx="1306711" cy="44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6"/>
              </a:lnSpc>
              <a:spcBef>
                <a:spcPct val="0"/>
              </a:spcBef>
            </a:pPr>
            <a:r>
              <a:rPr lang="en-US" sz="2576" strike="noStrike" u="none">
                <a:solidFill>
                  <a:srgbClr val="000000"/>
                </a:solidFill>
                <a:latin typeface="Canva Sans Bold"/>
              </a:rPr>
              <a:t>Remedy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91301" y="1464297"/>
            <a:ext cx="16767999" cy="603246"/>
            <a:chOff x="0" y="0"/>
            <a:chExt cx="22357332" cy="80432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22357332" cy="459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92">
                  <a:solidFill>
                    <a:srgbClr val="000000"/>
                  </a:solidFill>
                  <a:latin typeface="Raleway Medium"/>
                </a:rPr>
                <a:t>To keep your code safe from SQL injections, the go-to move is using parameterized queries, also known as prepared statements. Most new languages have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45014"/>
              <a:ext cx="21756377" cy="459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92">
                  <a:solidFill>
                    <a:srgbClr val="000000"/>
                  </a:solidFill>
                  <a:latin typeface="Raleway Medium"/>
                </a:rPr>
                <a:t>their own ready-made libraries for this security trick. Try to avoid making dynamic SQL queries or joining strings to form SQL queries whenever you can.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09692" y="2596042"/>
            <a:ext cx="3473500" cy="1480780"/>
            <a:chOff x="0" y="0"/>
            <a:chExt cx="4631333" cy="197437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4277519" cy="579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6"/>
                </a:lnSpc>
                <a:spcBef>
                  <a:spcPct val="0"/>
                </a:spcBef>
              </a:pPr>
              <a:r>
                <a:rPr lang="en-US" sz="2576" strike="noStrike" u="none">
                  <a:solidFill>
                    <a:srgbClr val="000000"/>
                  </a:solidFill>
                  <a:latin typeface="Canva Sans Bold"/>
                </a:rPr>
                <a:t>External References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84956" y="719195"/>
              <a:ext cx="3707606" cy="459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31815" indent="-215908" lvl="1">
                <a:lnSpc>
                  <a:spcPts val="2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0" spc="-92" strike="noStrike" u="sng">
                  <a:solidFill>
                    <a:srgbClr val="000000"/>
                  </a:solidFill>
                  <a:latin typeface="Raleway Medium"/>
                  <a:hlinkClick r:id="rId2" tooltip="https://wiki.owasp.org/index.php/SQL_injection"/>
                </a:rPr>
                <a:t>OWASP SQL injection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84956" y="1112895"/>
              <a:ext cx="4318000" cy="459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31815" indent="-215908" lvl="1">
                <a:lnSpc>
                  <a:spcPts val="2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0" spc="-92" strike="noStrike" u="sng">
                  <a:solidFill>
                    <a:srgbClr val="000000"/>
                  </a:solidFill>
                  <a:latin typeface="Raleway Medium"/>
                  <a:hlinkClick r:id="rId3" tooltip="https://www.invicti.com/blog/web-security/sql-injection-cheat-sheet/"/>
                </a:rPr>
                <a:t>SQL Injection Cheat Sheet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84956" y="1515059"/>
              <a:ext cx="4346377" cy="459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31815" indent="-215908" lvl="1">
                <a:lnSpc>
                  <a:spcPts val="2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0" spc="-92" strike="noStrike" u="sng">
                  <a:solidFill>
                    <a:srgbClr val="000000"/>
                  </a:solidFill>
                  <a:latin typeface="Raleway Medium"/>
                  <a:hlinkClick r:id="rId4" tooltip="https://www.invicti.com/blog/web-security/sql-injection-vulnerability/"/>
                </a:rPr>
                <a:t>SQL Injection Vulnerability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09692" y="4488478"/>
            <a:ext cx="4667250" cy="1310045"/>
            <a:chOff x="0" y="0"/>
            <a:chExt cx="6223000" cy="174672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4245769" cy="579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6"/>
                </a:lnSpc>
                <a:spcBef>
                  <a:spcPct val="0"/>
                </a:spcBef>
              </a:pPr>
              <a:r>
                <a:rPr lang="en-US" sz="2576" strike="noStrike" u="none">
                  <a:solidFill>
                    <a:srgbClr val="000000"/>
                  </a:solidFill>
                  <a:latin typeface="Canva Sans Bold"/>
                </a:rPr>
                <a:t>Remedy References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84956" y="1287412"/>
              <a:ext cx="5938044" cy="459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31815" indent="-215908" lvl="1">
                <a:lnSpc>
                  <a:spcPts val="2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0" spc="-92" strike="noStrike" u="sng">
                  <a:solidFill>
                    <a:srgbClr val="000000"/>
                  </a:solidFill>
                  <a:latin typeface="Raleway Medium"/>
                  <a:hlinkClick r:id="rId5" tooltip="https://bobby-tables.com"/>
                </a:rPr>
                <a:t>SQL injection Prevention Cheat Sheet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84956" y="719195"/>
              <a:ext cx="5641777" cy="459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31815" indent="-215908" lvl="1">
                <a:lnSpc>
                  <a:spcPts val="2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0" spc="-92" strike="noStrike" u="sng">
                  <a:solidFill>
                    <a:srgbClr val="000000"/>
                  </a:solidFill>
                  <a:latin typeface="Raleway Medium"/>
                  <a:hlinkClick r:id="rId6" tooltip="https://wiki.owasp.org/index.php/SQL_Injection_Prevention_Cheat_Sheet"/>
                </a:rPr>
                <a:t>A guide to preventing SQL injection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DAF3ZZFAQrE</dc:identifier>
  <dcterms:modified xsi:type="dcterms:W3CDTF">2011-08-01T06:04:30Z</dcterms:modified>
  <cp:revision>1</cp:revision>
  <dc:title>Presented by Monu Dhakad</dc:title>
</cp:coreProperties>
</file>